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r>
              <a:rPr b="0" lang="ru-RU" sz="52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F691DCAF-9DA3-4719-B7E0-FA51BF665CCF}" type="slidenum">
              <a:rPr b="0" lang="ru-RU" sz="1000" spc="-1" strike="noStrike">
                <a:solidFill>
                  <a:srgbClr val="595959"/>
                </a:solidFill>
                <a:latin typeface="Arial"/>
                <a:ea typeface="Arial"/>
              </a:rPr>
              <a:t>&lt;номер&gt;</a:t>
            </a:fld>
            <a:endParaRPr b="0" lang="ru-RU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209B12C2-D889-4E69-AEFA-318DC7A32C4C}" type="slidenum">
              <a:rPr b="0" lang="ru-RU" sz="1000" spc="-1" strike="noStrike">
                <a:solidFill>
                  <a:srgbClr val="595959"/>
                </a:solidFill>
                <a:latin typeface="Arial"/>
                <a:ea typeface="Arial"/>
              </a:rPr>
              <a:t>&lt;номер&gt;</a:t>
            </a:fld>
            <a:endParaRPr b="0" lang="ru-RU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2000" y="360"/>
            <a:ext cx="9143640" cy="514332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tIns="91440" bIns="91440" anchor="b"/>
          <a:p>
            <a:pPr algn="ctr">
              <a:lnSpc>
                <a:spcPct val="150000"/>
              </a:lnSpc>
              <a:spcBef>
                <a:spcPts val="1199"/>
              </a:spcBef>
            </a:pPr>
            <a:r>
              <a:rPr b="1" lang="ru-RU" sz="48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«Профилактика стрессовых состояний пожилых людей».</a:t>
            </a:r>
            <a:br/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-144000" y="-60840"/>
            <a:ext cx="9576000" cy="53280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0" y="0"/>
            <a:ext cx="9143640" cy="1152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tIns="91440" bIns="91440"/>
          <a:p>
            <a:pPr algn="ctr">
              <a:lnSpc>
                <a:spcPct val="115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Arial"/>
                <a:ea typeface="Arial"/>
              </a:rPr>
              <a:t>Понятие стресса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0" y="1152360"/>
            <a:ext cx="9143640" cy="3990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tIns="91440" bIns="91440"/>
          <a:p>
            <a:pPr marL="457200" indent="-380520" algn="just">
              <a:lnSpc>
                <a:spcPct val="115000"/>
              </a:lnSpc>
              <a:buClr>
                <a:srgbClr val="000000"/>
              </a:buClr>
              <a:buFont typeface="Times New Roman"/>
              <a:buAutoNum type="arabicPeriod"/>
            </a:pPr>
            <a:r>
              <a:rPr b="1" lang="ru-RU" sz="24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Стрес </a:t>
            </a:r>
            <a:r>
              <a:rPr b="1" lang="ru-RU" sz="24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-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это состояние напряжения, возникающее у человека под влиянием сильных воздействий.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599"/>
              </a:spcBef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599"/>
              </a:spcBef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 algn="just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Times New Roman"/>
              <a:buAutoNum type="arabicPeriod"/>
            </a:pPr>
            <a:r>
              <a:rPr b="1" lang="ru-RU" sz="24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Стресс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- это защитная реакция организма в ответ на неблагоприятные изменения окружающей среды.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0"/>
            <a:ext cx="8520120" cy="497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ff"/>
                </a:solidFill>
                <a:latin typeface="Arial"/>
                <a:ea typeface="Arial"/>
              </a:rPr>
              <a:t>СТРЕСС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0" y="497880"/>
            <a:ext cx="9143640" cy="4793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15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Канадский ученый Ганс Селье является создателем теории стресса. Он предложил гипотезу, согласно которой старение организма происходит в результате воздействия на него всех стрессов, с которыми ему приходится сталкиваться в течение жизни.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3498480" y="1738080"/>
            <a:ext cx="2147040" cy="497520"/>
          </a:xfrm>
          <a:prstGeom prst="flowChartAlternateProcess">
            <a:avLst/>
          </a:prstGeom>
          <a:solidFill>
            <a:srgbClr val="93c47d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latin typeface="Arial"/>
                <a:ea typeface="Arial"/>
              </a:rPr>
              <a:t>Стрессоры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3431880" y="2235960"/>
            <a:ext cx="243000" cy="4975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6d7a8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5"/>
          <p:cNvSpPr/>
          <p:nvPr/>
        </p:nvSpPr>
        <p:spPr>
          <a:xfrm>
            <a:off x="5491080" y="2235960"/>
            <a:ext cx="243000" cy="4975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3c47d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6"/>
          <p:cNvSpPr/>
          <p:nvPr/>
        </p:nvSpPr>
        <p:spPr>
          <a:xfrm>
            <a:off x="1228680" y="2734200"/>
            <a:ext cx="2512440" cy="4093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e599"/>
          </a:solidFill>
          <a:ln w="1908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0000"/>
                </a:solidFill>
                <a:latin typeface="Arial"/>
                <a:ea typeface="Arial"/>
              </a:rPr>
              <a:t>Кратковременные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8" name="CustomShape 7"/>
          <p:cNvSpPr/>
          <p:nvPr/>
        </p:nvSpPr>
        <p:spPr>
          <a:xfrm>
            <a:off x="5313600" y="2734200"/>
            <a:ext cx="2734200" cy="40932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e599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0000"/>
                </a:solidFill>
                <a:latin typeface="Arial"/>
                <a:ea typeface="Arial"/>
              </a:rPr>
              <a:t>Долговременные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9" name="CustomShape 8"/>
          <p:cNvSpPr/>
          <p:nvPr/>
        </p:nvSpPr>
        <p:spPr>
          <a:xfrm>
            <a:off x="1954080" y="3143880"/>
            <a:ext cx="1062360" cy="49752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8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9"/>
          <p:cNvSpPr/>
          <p:nvPr/>
        </p:nvSpPr>
        <p:spPr>
          <a:xfrm>
            <a:off x="6343200" y="3143880"/>
            <a:ext cx="1062360" cy="49752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10"/>
          <p:cNvSpPr/>
          <p:nvPr/>
        </p:nvSpPr>
        <p:spPr>
          <a:xfrm>
            <a:off x="1712880" y="3641760"/>
            <a:ext cx="1610280" cy="1501560"/>
          </a:xfrm>
          <a:prstGeom prst="ellipse">
            <a:avLst/>
          </a:prstGeom>
          <a:solidFill>
            <a:srgbClr val="a2c4c9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неудачи,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отвлечения,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страхи,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боли,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дефицит времени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92" name="CustomShape 11"/>
          <p:cNvSpPr/>
          <p:nvPr/>
        </p:nvSpPr>
        <p:spPr>
          <a:xfrm>
            <a:off x="6099840" y="3641760"/>
            <a:ext cx="1610280" cy="1501560"/>
          </a:xfrm>
          <a:prstGeom prst="ellipse">
            <a:avLst/>
          </a:prstGeom>
          <a:solidFill>
            <a:srgbClr val="c9daf8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длительные перегрузки,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изоляция,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Arial"/>
              </a:rPr>
              <a:t>конфликты</a:t>
            </a:r>
            <a:endParaRPr b="0" lang="ru-RU" sz="1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11760" y="0"/>
            <a:ext cx="8520120" cy="542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0000ff"/>
                </a:solidFill>
                <a:latin typeface="Arial"/>
                <a:ea typeface="Arial"/>
              </a:rPr>
              <a:t>ВИДЫ СТРЕССОВ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0" y="542520"/>
            <a:ext cx="9143640" cy="46008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914400" indent="-342720" algn="just">
              <a:lnSpc>
                <a:spcPct val="115000"/>
              </a:lnSpc>
              <a:buClr>
                <a:srgbClr val="595959"/>
              </a:buClr>
              <a:buFont typeface="Arial"/>
              <a:buAutoNum type="arabicPeriod"/>
            </a:pPr>
            <a:r>
              <a:rPr b="1" lang="ru-RU" sz="18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Физиологические стрессы</a:t>
            </a:r>
            <a:r>
              <a:rPr b="0" lang="ru-RU" sz="1800" spc="-1" strike="noStrike">
                <a:solidFill>
                  <a:srgbClr val="595959"/>
                </a:solidFill>
                <a:latin typeface="Arial"/>
                <a:ea typeface="Arial"/>
              </a:rPr>
              <a:t> возникают в результате чрезмерных физических нагрузок, боли, повышенной или пониженной температуры.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2720" algn="just">
              <a:lnSpc>
                <a:spcPct val="115000"/>
              </a:lnSpc>
              <a:buClr>
                <a:srgbClr val="595959"/>
              </a:buClr>
              <a:buFont typeface="Arial"/>
              <a:buAutoNum type="arabicPeriod"/>
            </a:pPr>
            <a:r>
              <a:rPr b="1" lang="ru-RU" sz="18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Психологические стрессы</a:t>
            </a:r>
            <a:r>
              <a:rPr b="0" lang="ru-RU" sz="1800" spc="-1" strike="noStrike">
                <a:solidFill>
                  <a:srgbClr val="595959"/>
                </a:solidFill>
                <a:latin typeface="Arial"/>
                <a:ea typeface="Arial"/>
              </a:rPr>
              <a:t> провоцируются ощущением угрозы, обидой, страхом, гневом и другими негативными эмоциями.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2720" algn="just">
              <a:lnSpc>
                <a:spcPct val="115000"/>
              </a:lnSpc>
              <a:buClr>
                <a:srgbClr val="595959"/>
              </a:buClr>
              <a:buFont typeface="Arial"/>
              <a:buAutoNum type="arabicPeriod"/>
            </a:pPr>
            <a:r>
              <a:rPr b="1" lang="ru-RU" sz="18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Эмоциональные стрессы </a:t>
            </a:r>
            <a:r>
              <a:rPr b="0" lang="ru-RU" sz="1800" spc="-1" strike="noStrike">
                <a:solidFill>
                  <a:srgbClr val="595959"/>
                </a:solidFill>
                <a:latin typeface="Arial"/>
                <a:ea typeface="Arial"/>
              </a:rPr>
              <a:t>(эустрессы) - вызванные положительными эмоциями.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2720" algn="just">
              <a:lnSpc>
                <a:spcPct val="115000"/>
              </a:lnSpc>
              <a:buClr>
                <a:srgbClr val="595959"/>
              </a:buClr>
              <a:buFont typeface="Arial"/>
              <a:buAutoNum type="arabicPeriod"/>
            </a:pPr>
            <a:r>
              <a:rPr b="1" lang="ru-RU" sz="18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Дистресс</a:t>
            </a:r>
            <a:r>
              <a:rPr b="0" lang="ru-RU" sz="1800" spc="-1" strike="noStrike">
                <a:solidFill>
                  <a:srgbClr val="595959"/>
                </a:solidFill>
                <a:latin typeface="Arial"/>
                <a:ea typeface="Arial"/>
              </a:rPr>
              <a:t> - негативный тип стресса, с которым организм не в силах справиться. Он подрывает здоровье человека и может привести к тяжелым заболеваниям имунной системы. В таком состоянии люди оказываются жертвами инфекций.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14400" indent="-342720" algn="just">
              <a:lnSpc>
                <a:spcPct val="115000"/>
              </a:lnSpc>
              <a:buClr>
                <a:srgbClr val="595959"/>
              </a:buClr>
              <a:buFont typeface="Arial"/>
              <a:buAutoNum type="arabicPeriod"/>
            </a:pPr>
            <a:r>
              <a:rPr b="1" lang="ru-RU" sz="1800" spc="-1" strike="noStrike" u="sng">
                <a:solidFill>
                  <a:srgbClr val="ff0000"/>
                </a:solidFill>
                <a:uFillTx/>
                <a:latin typeface="Times New Roman"/>
                <a:ea typeface="Times New Roman"/>
              </a:rPr>
              <a:t>Информационные стрессы</a:t>
            </a:r>
            <a:r>
              <a:rPr b="0" lang="ru-RU" sz="1800" spc="-1" strike="noStrike">
                <a:solidFill>
                  <a:srgbClr val="595959"/>
                </a:solidFill>
                <a:latin typeface="Arial"/>
                <a:ea typeface="Arial"/>
              </a:rPr>
              <a:t> возникают при информационных перегрузках, когда человек сталкивается с необходимостью перерабатывать большой объем информации за короткое время.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11760" y="88560"/>
            <a:ext cx="8520120" cy="5310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Arial"/>
              </a:rPr>
              <a:t>ПРИЗНАКИ СТРЕССА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0" y="619920"/>
            <a:ext cx="9143640" cy="4523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>
              <a:lnSpc>
                <a:spcPct val="115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НЕРЕШИТЕЛЬНОСТЬ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ОСЛАБЛЕНИЕ ПАМЯТИ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УХУДШЕНИЕ КОНЦЕНТРАЦИИ ВНИМАНИЯ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ПАВЫШЕННАЯ ОТВЛЕКАЕМОСТЬ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“</a:t>
            </a: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ТУННЕЛЬНОЕ” ЗРЕНИЕ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ПЛОХИЕ СНЫ, КОШМАРЫ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ОШИБОЧНЫЕ ДЕЙСТВИЯ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ПОТЕРЯ ИНИЦИАТИВЫ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ПОСТОЯННЫЕ НЕГАТИВНЫЕ МЫСЛИ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НАРУШЕНИЕ СУЖДЕНИЙ, СПУТАННОЕ МЫШЛЕНИЕ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0000"/>
              </a:buClr>
              <a:buFont typeface="Arial"/>
              <a:buChar char="❏"/>
            </a:pPr>
            <a:r>
              <a:rPr b="1" lang="ru-RU" sz="1800" spc="-1" strike="noStrike">
                <a:solidFill>
                  <a:srgbClr val="660000"/>
                </a:solidFill>
                <a:latin typeface="Arial"/>
                <a:ea typeface="Arial"/>
              </a:rPr>
              <a:t>ИМПУЛЬСИВНОСТЬ МЫШЛЕНИЯ, ПОСПЕШНЫЕ РЕШЕНИЯ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0" y="110880"/>
            <a:ext cx="9143640" cy="564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ru-RU" sz="2800" spc="-1" strike="noStrike" u="sng">
                <a:solidFill>
                  <a:srgbClr val="cc0000"/>
                </a:solidFill>
                <a:uFillTx/>
                <a:latin typeface="Arial"/>
                <a:ea typeface="Arial"/>
              </a:rPr>
              <a:t>ОСНОВНЫЕ НАПРАВЛЕНИЯ ПРОФИЛАКТИКИ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0" y="675360"/>
            <a:ext cx="9143640" cy="4467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38761d"/>
              </a:buClr>
              <a:buFont typeface="Arial"/>
              <a:buChar char="★"/>
            </a:pPr>
            <a:r>
              <a:rPr b="1" i="1" lang="ru-RU" sz="1800" spc="-1" strike="noStrike">
                <a:solidFill>
                  <a:srgbClr val="38761d"/>
                </a:solidFill>
                <a:latin typeface="Arial"/>
                <a:ea typeface="Arial"/>
              </a:rPr>
              <a:t>ЗАБОТА О СЕБЕ: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5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ЗДОРОВЫЙ ОБРАЗ ЖИЗНИ, ПОЛНОЦЕННЫЙ СОН, РЕГУЛЯРНЫЙ ОТДЫХ, ОБЩЕНИЕ, ПОЛОЖИТЕЛЬНЫЕ ЭМОЦИИ, ПРАВИЛЬНОЕ ПИТАНИЕ, ЗАНЯТИЯ СПОРТОМ, ВОДНЫЕ ПРОЦЕДУРЫ,СВОЕВРЕМЕННОЕ ПЕРЕКЛЮЧЕНИЕ ОТ “РАБОЧИХ ПЕРЕЖИВАНИЙ”, ОВЛАДЕНИЕ УМЕНИЯМИ И НАВЫКАМИ САМОРЕГУЛЯЦИИ.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spcBef>
                <a:spcPts val="1599"/>
              </a:spcBef>
              <a:buClr>
                <a:srgbClr val="38761d"/>
              </a:buClr>
              <a:buFont typeface="Arial"/>
              <a:buChar char="★"/>
            </a:pPr>
            <a:r>
              <a:rPr b="1" i="1" lang="ru-RU" sz="1800" spc="-1" strike="noStrike">
                <a:solidFill>
                  <a:srgbClr val="38761d"/>
                </a:solidFill>
                <a:latin typeface="Arial"/>
                <a:ea typeface="Arial"/>
              </a:rPr>
              <a:t>ПОЗИТИВНОЕ МЫШЛЕНИЕ: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5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Arial"/>
              </a:rPr>
              <a:t>УМЕНИЕ РАДОВАТЬСЯ ЖИЗНИ, УПРАВЛЯТЬ НЕГАТИВНЫМИ ЭМОЦИЯМИ,     НАХОДИТЬ ПОЗИТИВ В ЛЮБЫХ ЖИЗНЕННЫХ СОБЫТИЯХ, ОСВОБОДИТЬСЯ ОТ ОТРИЦАТЕЛЬНЫХ ЭМОЦИЙ, УМЕТЬ ОПРЕДЕЛЯТЬ КРАТКОСРОЧНЫЕ И ДОЛГОСРОЧНЫЕ ЦЕЛИ.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6600" y="121680"/>
            <a:ext cx="8999640" cy="962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1155cc"/>
                </a:solidFill>
                <a:latin typeface="Arial"/>
                <a:ea typeface="Arial"/>
              </a:rPr>
              <a:t>РЕКОМЕНДАЦИИ ПО ПРОФИЛАКТИКЕ И ПРЕОДОЛЕНИЮ СТРЕССОВЫХ СИТУАЦИЙ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0" y="1152360"/>
            <a:ext cx="9143640" cy="3990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Ставьте перед собой цели!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Улыбайтесь! Хорошей профилактикой стресса является чувство юмора.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Не бойтесь физических нагрузок!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“</a:t>
            </a: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Сказал и тем облегчил душу”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Учитесь правильно расходовать время!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Оценивайте свои возможности реалистично!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Наслаждайтесь успехом!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“</a:t>
            </a: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Орлы не охотятся на мух!”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Будьте оптимистом, используйте возможности позитивного мышления.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Не упрекайте и не ругайте самого себя!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97a7"/>
              </a:buClr>
              <a:buFont typeface="Times New Roman"/>
              <a:buAutoNum type="arabicPeriod"/>
            </a:pPr>
            <a:r>
              <a:rPr b="1" lang="ru-RU" sz="1800" spc="-1" strike="noStrike">
                <a:solidFill>
                  <a:srgbClr val="0097a7"/>
                </a:solidFill>
                <a:latin typeface="Times New Roman"/>
                <a:ea typeface="Times New Roman"/>
              </a:rPr>
              <a:t>Для положительного эмоционального настроя используйте подбадривающий разговор с самим собой!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LibreOffice/6.0.5.2$Linux_X86_64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2021-01-29T14:45:21Z</dcterms:modified>
  <cp:revision>1</cp:revision>
  <dc:subject/>
  <dc:title/>
</cp:coreProperties>
</file>